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Times New Roman Bold" panose="020B0604020202020204" charset="0"/>
      <p:regular r:id="rId11"/>
    </p:embeddedFont>
    <p:embeddedFont>
      <p:font typeface="Times New Roman Ultra-Bold" panose="020B060402020202020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17.09.2025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9821369">
            <a:off x="6299421" y="-378354"/>
            <a:ext cx="15489848" cy="2675519"/>
          </a:xfrm>
          <a:custGeom>
            <a:avLst/>
            <a:gdLst/>
            <a:ahLst/>
            <a:cxnLst/>
            <a:rect l="l" t="t" r="r" b="b"/>
            <a:pathLst>
              <a:path w="15489848" h="2675519">
                <a:moveTo>
                  <a:pt x="0" y="0"/>
                </a:moveTo>
                <a:lnTo>
                  <a:pt x="15489848" y="0"/>
                </a:lnTo>
                <a:lnTo>
                  <a:pt x="15489848" y="2675520"/>
                </a:lnTo>
                <a:lnTo>
                  <a:pt x="0" y="267552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10037158" flipV="1">
            <a:off x="-4857845" y="8592534"/>
            <a:ext cx="15489848" cy="2675519"/>
          </a:xfrm>
          <a:custGeom>
            <a:avLst/>
            <a:gdLst/>
            <a:ahLst/>
            <a:cxnLst/>
            <a:rect l="l" t="t" r="r" b="b"/>
            <a:pathLst>
              <a:path w="15489848" h="2675519">
                <a:moveTo>
                  <a:pt x="0" y="2675519"/>
                </a:moveTo>
                <a:lnTo>
                  <a:pt x="15489848" y="2675519"/>
                </a:lnTo>
                <a:lnTo>
                  <a:pt x="15489848" y="0"/>
                </a:lnTo>
                <a:lnTo>
                  <a:pt x="0" y="0"/>
                </a:lnTo>
                <a:lnTo>
                  <a:pt x="0" y="267551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3132327" y="3406515"/>
            <a:ext cx="12023345" cy="1011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44"/>
              </a:lnSpc>
            </a:pPr>
            <a:r>
              <a:rPr lang="en-US" sz="6430" b="1" spc="6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TÍTULO DO TRABALHO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300418" y="5089290"/>
            <a:ext cx="13958882" cy="1540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888"/>
              </a:lnSpc>
            </a:pPr>
            <a:r>
              <a:rPr lang="en-US" sz="3600" spc="32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TECENDO SABERES: INOVAÇÃO, COMUNIDADE E </a:t>
            </a:r>
          </a:p>
          <a:p>
            <a:pPr algn="r">
              <a:lnSpc>
                <a:spcPts val="3888"/>
              </a:lnSpc>
            </a:pPr>
            <a:r>
              <a:rPr lang="en-US" sz="3600" spc="33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CONHECIMENTO TRANSFORMADOR</a:t>
            </a:r>
          </a:p>
          <a:p>
            <a:pPr algn="r">
              <a:lnSpc>
                <a:spcPts val="3888"/>
              </a:lnSpc>
            </a:pPr>
            <a:endParaRPr lang="en-US" sz="3600" spc="33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235425" y="8283961"/>
            <a:ext cx="5817150" cy="569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88"/>
              </a:lnSpc>
            </a:pPr>
            <a:r>
              <a:rPr lang="en-US" sz="3600" spc="33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NOVEMBRO, 2025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148268" y="6437861"/>
            <a:ext cx="6111032" cy="14969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708"/>
              </a:lnSpc>
            </a:pPr>
            <a:r>
              <a:rPr lang="en-US" sz="3600" b="1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Programa de Educação Tutorial</a:t>
            </a:r>
          </a:p>
          <a:p>
            <a:pPr algn="r">
              <a:lnSpc>
                <a:spcPts val="3708"/>
              </a:lnSpc>
            </a:pPr>
            <a:r>
              <a:rPr lang="en-US" sz="3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Autor¹</a:t>
            </a:r>
          </a:p>
          <a:p>
            <a:pPr algn="r">
              <a:lnSpc>
                <a:spcPts val="3708"/>
              </a:lnSpc>
            </a:pPr>
            <a:r>
              <a:rPr lang="en-US" sz="3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Autor²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15141392" y="8582856"/>
            <a:ext cx="2393391" cy="1242450"/>
            <a:chOff x="0" y="0"/>
            <a:chExt cx="3191187" cy="1656600"/>
          </a:xfrm>
        </p:grpSpPr>
        <p:sp>
          <p:nvSpPr>
            <p:cNvPr id="13" name="Freeform 13"/>
            <p:cNvSpPr/>
            <p:nvPr/>
          </p:nvSpPr>
          <p:spPr>
            <a:xfrm>
              <a:off x="1799383" y="147828"/>
              <a:ext cx="1391804" cy="1508772"/>
            </a:xfrm>
            <a:custGeom>
              <a:avLst/>
              <a:gdLst/>
              <a:ahLst/>
              <a:cxnLst/>
              <a:rect l="l" t="t" r="r" b="b"/>
              <a:pathLst>
                <a:path w="1391804" h="1508772">
                  <a:moveTo>
                    <a:pt x="0" y="0"/>
                  </a:moveTo>
                  <a:lnTo>
                    <a:pt x="1391804" y="0"/>
                  </a:lnTo>
                  <a:lnTo>
                    <a:pt x="1391804" y="1508772"/>
                  </a:lnTo>
                  <a:lnTo>
                    <a:pt x="0" y="15087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975" t="-22445" r="-5358" b="-20220"/>
              </a:stretch>
            </a:blipFill>
          </p:spPr>
        </p:sp>
        <p:sp>
          <p:nvSpPr>
            <p:cNvPr id="14" name="Freeform 14"/>
            <p:cNvSpPr/>
            <p:nvPr/>
          </p:nvSpPr>
          <p:spPr>
            <a:xfrm>
              <a:off x="0" y="0"/>
              <a:ext cx="1799383" cy="1656600"/>
            </a:xfrm>
            <a:custGeom>
              <a:avLst/>
              <a:gdLst/>
              <a:ahLst/>
              <a:cxnLst/>
              <a:rect l="l" t="t" r="r" b="b"/>
              <a:pathLst>
                <a:path w="1799383" h="1656600">
                  <a:moveTo>
                    <a:pt x="0" y="0"/>
                  </a:moveTo>
                  <a:lnTo>
                    <a:pt x="1799383" y="0"/>
                  </a:lnTo>
                  <a:lnTo>
                    <a:pt x="1799383" y="1656600"/>
                  </a:lnTo>
                  <a:lnTo>
                    <a:pt x="0" y="1656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6253" t="-112638" r="-54894" b="-111776"/>
              </a:stretch>
            </a:blipFill>
          </p:spPr>
        </p:sp>
      </p:grpSp>
      <p:pic>
        <p:nvPicPr>
          <p:cNvPr id="17" name="Imagem 16">
            <a:extLst>
              <a:ext uri="{FF2B5EF4-FFF2-40B4-BE49-F238E27FC236}">
                <a16:creationId xmlns:a16="http://schemas.microsoft.com/office/drawing/2014/main" id="{1684EA6D-1F40-9407-7ADE-1E5F98D80A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9" t="22495" r="11335" b="48148"/>
          <a:stretch>
            <a:fillRect/>
          </a:stretch>
        </p:blipFill>
        <p:spPr>
          <a:xfrm>
            <a:off x="609600" y="329124"/>
            <a:ext cx="7086600" cy="26221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512107" flipV="1">
            <a:off x="-2658482" y="8949240"/>
            <a:ext cx="15489848" cy="2675519"/>
          </a:xfrm>
          <a:custGeom>
            <a:avLst/>
            <a:gdLst/>
            <a:ahLst/>
            <a:cxnLst/>
            <a:rect l="l" t="t" r="r" b="b"/>
            <a:pathLst>
              <a:path w="15489848" h="2675519">
                <a:moveTo>
                  <a:pt x="0" y="2675520"/>
                </a:moveTo>
                <a:lnTo>
                  <a:pt x="15489848" y="2675520"/>
                </a:lnTo>
                <a:lnTo>
                  <a:pt x="15489848" y="0"/>
                </a:lnTo>
                <a:lnTo>
                  <a:pt x="0" y="0"/>
                </a:lnTo>
                <a:lnTo>
                  <a:pt x="0" y="267552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3856577" y="9045514"/>
            <a:ext cx="2201466" cy="1142818"/>
            <a:chOff x="0" y="0"/>
            <a:chExt cx="2935288" cy="1523758"/>
          </a:xfrm>
        </p:grpSpPr>
        <p:sp>
          <p:nvSpPr>
            <p:cNvPr id="4" name="Freeform 4"/>
            <p:cNvSpPr/>
            <p:nvPr/>
          </p:nvSpPr>
          <p:spPr>
            <a:xfrm>
              <a:off x="1655091" y="135974"/>
              <a:ext cx="1280196" cy="1387784"/>
            </a:xfrm>
            <a:custGeom>
              <a:avLst/>
              <a:gdLst/>
              <a:ahLst/>
              <a:cxnLst/>
              <a:rect l="l" t="t" r="r" b="b"/>
              <a:pathLst>
                <a:path w="1280196" h="1387784">
                  <a:moveTo>
                    <a:pt x="0" y="0"/>
                  </a:moveTo>
                  <a:lnTo>
                    <a:pt x="1280197" y="0"/>
                  </a:lnTo>
                  <a:lnTo>
                    <a:pt x="1280197" y="1387784"/>
                  </a:lnTo>
                  <a:lnTo>
                    <a:pt x="0" y="1387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975" t="-22445" r="-5358" b="-20220"/>
              </a:stretch>
            </a:blipFill>
          </p:spPr>
        </p:sp>
        <p:sp>
          <p:nvSpPr>
            <p:cNvPr id="5" name="Freeform 5"/>
            <p:cNvSpPr/>
            <p:nvPr/>
          </p:nvSpPr>
          <p:spPr>
            <a:xfrm>
              <a:off x="0" y="0"/>
              <a:ext cx="1655091" cy="1523758"/>
            </a:xfrm>
            <a:custGeom>
              <a:avLst/>
              <a:gdLst/>
              <a:ahLst/>
              <a:cxnLst/>
              <a:rect l="l" t="t" r="r" b="b"/>
              <a:pathLst>
                <a:path w="1655091" h="1523758">
                  <a:moveTo>
                    <a:pt x="0" y="0"/>
                  </a:moveTo>
                  <a:lnTo>
                    <a:pt x="1655091" y="0"/>
                  </a:lnTo>
                  <a:lnTo>
                    <a:pt x="1655091" y="1523758"/>
                  </a:lnTo>
                  <a:lnTo>
                    <a:pt x="0" y="1523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6253" t="-112638" r="-54894" b="-111776"/>
              </a:stretch>
            </a:blipFill>
          </p:spPr>
        </p:sp>
      </p:grpSp>
      <p:sp>
        <p:nvSpPr>
          <p:cNvPr id="6" name="TextBox 6"/>
          <p:cNvSpPr txBox="1"/>
          <p:nvPr/>
        </p:nvSpPr>
        <p:spPr>
          <a:xfrm>
            <a:off x="1028700" y="981075"/>
            <a:ext cx="5655753" cy="9164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220"/>
              </a:lnSpc>
            </a:pPr>
            <a:r>
              <a:rPr lang="en-US" sz="5759" b="1" spc="53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Introdução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9491408" y="8944395"/>
            <a:ext cx="9056702" cy="1243937"/>
            <a:chOff x="0" y="0"/>
            <a:chExt cx="12075602" cy="1658583"/>
          </a:xfrm>
        </p:grpSpPr>
        <p:sp>
          <p:nvSpPr>
            <p:cNvPr id="8" name="TextBox 8"/>
            <p:cNvSpPr txBox="1"/>
            <p:nvPr/>
          </p:nvSpPr>
          <p:spPr>
            <a:xfrm>
              <a:off x="0" y="273683"/>
              <a:ext cx="11526609" cy="1384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TECENDO SABERES: INOVAÇÃO, COMUNIDADE E </a:t>
              </a:r>
            </a:p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CONHECIMENTO TRANSFORMADOR</a:t>
              </a:r>
            </a:p>
            <a:p>
              <a:pPr algn="r">
                <a:lnSpc>
                  <a:spcPts val="2653"/>
                </a:lnSpc>
              </a:pPr>
              <a:r>
                <a:rPr lang="en-US" sz="2229" spc="20">
                  <a:solidFill>
                    <a:srgbClr val="AF414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07 de Novembro de 2025</a:t>
              </a:r>
            </a:p>
          </p:txBody>
        </p:sp>
        <p:sp>
          <p:nvSpPr>
            <p:cNvPr id="9" name="AutoShape 9"/>
            <p:cNvSpPr/>
            <p:nvPr/>
          </p:nvSpPr>
          <p:spPr>
            <a:xfrm flipV="1">
              <a:off x="1810751" y="19050"/>
              <a:ext cx="10264804" cy="25400"/>
            </a:xfrm>
            <a:prstGeom prst="line">
              <a:avLst/>
            </a:prstGeom>
            <a:ln w="38100" cap="flat">
              <a:solidFill>
                <a:srgbClr val="D79393"/>
              </a:solidFill>
              <a:prstDash val="solid"/>
              <a:headEnd type="diamond" w="lg" len="lg"/>
              <a:tailEnd type="none" w="sm" len="sm"/>
            </a:ln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512107" flipV="1">
            <a:off x="-2658482" y="8949240"/>
            <a:ext cx="15489848" cy="2675519"/>
          </a:xfrm>
          <a:custGeom>
            <a:avLst/>
            <a:gdLst/>
            <a:ahLst/>
            <a:cxnLst/>
            <a:rect l="l" t="t" r="r" b="b"/>
            <a:pathLst>
              <a:path w="15489848" h="2675519">
                <a:moveTo>
                  <a:pt x="0" y="2675520"/>
                </a:moveTo>
                <a:lnTo>
                  <a:pt x="15489848" y="2675520"/>
                </a:lnTo>
                <a:lnTo>
                  <a:pt x="15489848" y="0"/>
                </a:lnTo>
                <a:lnTo>
                  <a:pt x="0" y="0"/>
                </a:lnTo>
                <a:lnTo>
                  <a:pt x="0" y="267552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3856577" y="9045514"/>
            <a:ext cx="2201466" cy="1142818"/>
            <a:chOff x="0" y="0"/>
            <a:chExt cx="2935288" cy="1523758"/>
          </a:xfrm>
        </p:grpSpPr>
        <p:sp>
          <p:nvSpPr>
            <p:cNvPr id="4" name="Freeform 4"/>
            <p:cNvSpPr/>
            <p:nvPr/>
          </p:nvSpPr>
          <p:spPr>
            <a:xfrm>
              <a:off x="1655091" y="135974"/>
              <a:ext cx="1280196" cy="1387784"/>
            </a:xfrm>
            <a:custGeom>
              <a:avLst/>
              <a:gdLst/>
              <a:ahLst/>
              <a:cxnLst/>
              <a:rect l="l" t="t" r="r" b="b"/>
              <a:pathLst>
                <a:path w="1280196" h="1387784">
                  <a:moveTo>
                    <a:pt x="0" y="0"/>
                  </a:moveTo>
                  <a:lnTo>
                    <a:pt x="1280197" y="0"/>
                  </a:lnTo>
                  <a:lnTo>
                    <a:pt x="1280197" y="1387784"/>
                  </a:lnTo>
                  <a:lnTo>
                    <a:pt x="0" y="1387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975" t="-22445" r="-5358" b="-20220"/>
              </a:stretch>
            </a:blipFill>
          </p:spPr>
        </p:sp>
        <p:sp>
          <p:nvSpPr>
            <p:cNvPr id="5" name="Freeform 5"/>
            <p:cNvSpPr/>
            <p:nvPr/>
          </p:nvSpPr>
          <p:spPr>
            <a:xfrm>
              <a:off x="0" y="0"/>
              <a:ext cx="1655091" cy="1523758"/>
            </a:xfrm>
            <a:custGeom>
              <a:avLst/>
              <a:gdLst/>
              <a:ahLst/>
              <a:cxnLst/>
              <a:rect l="l" t="t" r="r" b="b"/>
              <a:pathLst>
                <a:path w="1655091" h="1523758">
                  <a:moveTo>
                    <a:pt x="0" y="0"/>
                  </a:moveTo>
                  <a:lnTo>
                    <a:pt x="1655091" y="0"/>
                  </a:lnTo>
                  <a:lnTo>
                    <a:pt x="1655091" y="1523758"/>
                  </a:lnTo>
                  <a:lnTo>
                    <a:pt x="0" y="1523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6253" t="-112638" r="-54894" b="-111776"/>
              </a:stretch>
            </a:blipFill>
          </p:spPr>
        </p:sp>
      </p:grpSp>
      <p:sp>
        <p:nvSpPr>
          <p:cNvPr id="6" name="TextBox 6"/>
          <p:cNvSpPr txBox="1"/>
          <p:nvPr/>
        </p:nvSpPr>
        <p:spPr>
          <a:xfrm>
            <a:off x="1028700" y="981075"/>
            <a:ext cx="5655753" cy="9164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220"/>
              </a:lnSpc>
            </a:pPr>
            <a:r>
              <a:rPr lang="en-US" sz="5759" b="1" spc="53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Objetivos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9491408" y="8944395"/>
            <a:ext cx="9056702" cy="1243937"/>
            <a:chOff x="0" y="0"/>
            <a:chExt cx="12075602" cy="1658583"/>
          </a:xfrm>
        </p:grpSpPr>
        <p:sp>
          <p:nvSpPr>
            <p:cNvPr id="8" name="TextBox 8"/>
            <p:cNvSpPr txBox="1"/>
            <p:nvPr/>
          </p:nvSpPr>
          <p:spPr>
            <a:xfrm>
              <a:off x="0" y="273683"/>
              <a:ext cx="11526609" cy="1384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TECENDO SABERES: INOVAÇÃO, COMUNIDADE E </a:t>
              </a:r>
            </a:p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CONHECIMENTO TRANSFORMADOR</a:t>
              </a:r>
            </a:p>
            <a:p>
              <a:pPr algn="r">
                <a:lnSpc>
                  <a:spcPts val="2653"/>
                </a:lnSpc>
              </a:pPr>
              <a:r>
                <a:rPr lang="en-US" sz="2229" spc="20">
                  <a:solidFill>
                    <a:srgbClr val="AF414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07 de Novembro de 2025</a:t>
              </a:r>
            </a:p>
          </p:txBody>
        </p:sp>
        <p:sp>
          <p:nvSpPr>
            <p:cNvPr id="9" name="AutoShape 9"/>
            <p:cNvSpPr/>
            <p:nvPr/>
          </p:nvSpPr>
          <p:spPr>
            <a:xfrm flipV="1">
              <a:off x="1810751" y="19050"/>
              <a:ext cx="10264804" cy="25400"/>
            </a:xfrm>
            <a:prstGeom prst="line">
              <a:avLst/>
            </a:prstGeom>
            <a:ln w="38100" cap="flat">
              <a:solidFill>
                <a:srgbClr val="D79393"/>
              </a:solidFill>
              <a:prstDash val="solid"/>
              <a:headEnd type="diamond" w="lg" len="lg"/>
              <a:tailEnd type="none" w="sm" len="sm"/>
            </a:ln>
          </p:spPr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512107" flipV="1">
            <a:off x="-2658482" y="8949240"/>
            <a:ext cx="15489848" cy="2675519"/>
          </a:xfrm>
          <a:custGeom>
            <a:avLst/>
            <a:gdLst/>
            <a:ahLst/>
            <a:cxnLst/>
            <a:rect l="l" t="t" r="r" b="b"/>
            <a:pathLst>
              <a:path w="15489848" h="2675519">
                <a:moveTo>
                  <a:pt x="0" y="2675520"/>
                </a:moveTo>
                <a:lnTo>
                  <a:pt x="15489848" y="2675520"/>
                </a:lnTo>
                <a:lnTo>
                  <a:pt x="15489848" y="0"/>
                </a:lnTo>
                <a:lnTo>
                  <a:pt x="0" y="0"/>
                </a:lnTo>
                <a:lnTo>
                  <a:pt x="0" y="267552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3856577" y="9045514"/>
            <a:ext cx="2201466" cy="1142818"/>
            <a:chOff x="0" y="0"/>
            <a:chExt cx="2935288" cy="1523758"/>
          </a:xfrm>
        </p:grpSpPr>
        <p:sp>
          <p:nvSpPr>
            <p:cNvPr id="4" name="Freeform 4"/>
            <p:cNvSpPr/>
            <p:nvPr/>
          </p:nvSpPr>
          <p:spPr>
            <a:xfrm>
              <a:off x="1655091" y="135974"/>
              <a:ext cx="1280196" cy="1387784"/>
            </a:xfrm>
            <a:custGeom>
              <a:avLst/>
              <a:gdLst/>
              <a:ahLst/>
              <a:cxnLst/>
              <a:rect l="l" t="t" r="r" b="b"/>
              <a:pathLst>
                <a:path w="1280196" h="1387784">
                  <a:moveTo>
                    <a:pt x="0" y="0"/>
                  </a:moveTo>
                  <a:lnTo>
                    <a:pt x="1280197" y="0"/>
                  </a:lnTo>
                  <a:lnTo>
                    <a:pt x="1280197" y="1387784"/>
                  </a:lnTo>
                  <a:lnTo>
                    <a:pt x="0" y="1387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975" t="-22445" r="-5358" b="-20220"/>
              </a:stretch>
            </a:blipFill>
          </p:spPr>
        </p:sp>
        <p:sp>
          <p:nvSpPr>
            <p:cNvPr id="5" name="Freeform 5"/>
            <p:cNvSpPr/>
            <p:nvPr/>
          </p:nvSpPr>
          <p:spPr>
            <a:xfrm>
              <a:off x="0" y="0"/>
              <a:ext cx="1655091" cy="1523758"/>
            </a:xfrm>
            <a:custGeom>
              <a:avLst/>
              <a:gdLst/>
              <a:ahLst/>
              <a:cxnLst/>
              <a:rect l="l" t="t" r="r" b="b"/>
              <a:pathLst>
                <a:path w="1655091" h="1523758">
                  <a:moveTo>
                    <a:pt x="0" y="0"/>
                  </a:moveTo>
                  <a:lnTo>
                    <a:pt x="1655091" y="0"/>
                  </a:lnTo>
                  <a:lnTo>
                    <a:pt x="1655091" y="1523758"/>
                  </a:lnTo>
                  <a:lnTo>
                    <a:pt x="0" y="1523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6253" t="-112638" r="-54894" b="-111776"/>
              </a:stretch>
            </a:blipFill>
          </p:spPr>
        </p:sp>
      </p:grpSp>
      <p:sp>
        <p:nvSpPr>
          <p:cNvPr id="6" name="TextBox 6"/>
          <p:cNvSpPr txBox="1"/>
          <p:nvPr/>
        </p:nvSpPr>
        <p:spPr>
          <a:xfrm>
            <a:off x="1028700" y="981075"/>
            <a:ext cx="5655753" cy="9164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220"/>
              </a:lnSpc>
            </a:pPr>
            <a:r>
              <a:rPr lang="en-US" sz="5759" b="1" spc="53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Metodologia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9491408" y="8944395"/>
            <a:ext cx="9056702" cy="1243937"/>
            <a:chOff x="0" y="0"/>
            <a:chExt cx="12075602" cy="1658583"/>
          </a:xfrm>
        </p:grpSpPr>
        <p:sp>
          <p:nvSpPr>
            <p:cNvPr id="8" name="TextBox 8"/>
            <p:cNvSpPr txBox="1"/>
            <p:nvPr/>
          </p:nvSpPr>
          <p:spPr>
            <a:xfrm>
              <a:off x="0" y="273683"/>
              <a:ext cx="11526609" cy="1384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TECENDO SABERES: INOVAÇÃO, COMUNIDADE E </a:t>
              </a:r>
            </a:p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CONHECIMENTO TRANSFORMADOR</a:t>
              </a:r>
            </a:p>
            <a:p>
              <a:pPr algn="r">
                <a:lnSpc>
                  <a:spcPts val="2653"/>
                </a:lnSpc>
              </a:pPr>
              <a:r>
                <a:rPr lang="en-US" sz="2229" spc="20">
                  <a:solidFill>
                    <a:srgbClr val="AF414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07 de Novembro de 2025</a:t>
              </a:r>
            </a:p>
          </p:txBody>
        </p:sp>
        <p:sp>
          <p:nvSpPr>
            <p:cNvPr id="9" name="AutoShape 9"/>
            <p:cNvSpPr/>
            <p:nvPr/>
          </p:nvSpPr>
          <p:spPr>
            <a:xfrm flipV="1">
              <a:off x="1810751" y="19050"/>
              <a:ext cx="10264804" cy="25400"/>
            </a:xfrm>
            <a:prstGeom prst="line">
              <a:avLst/>
            </a:prstGeom>
            <a:ln w="38100" cap="flat">
              <a:solidFill>
                <a:srgbClr val="D79393"/>
              </a:solidFill>
              <a:prstDash val="solid"/>
              <a:headEnd type="diamond" w="lg" len="lg"/>
              <a:tailEnd type="none" w="sm" len="sm"/>
            </a:ln>
          </p:spPr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512107" flipV="1">
            <a:off x="-2658482" y="8949240"/>
            <a:ext cx="15489848" cy="2675519"/>
          </a:xfrm>
          <a:custGeom>
            <a:avLst/>
            <a:gdLst/>
            <a:ahLst/>
            <a:cxnLst/>
            <a:rect l="l" t="t" r="r" b="b"/>
            <a:pathLst>
              <a:path w="15489848" h="2675519">
                <a:moveTo>
                  <a:pt x="0" y="2675520"/>
                </a:moveTo>
                <a:lnTo>
                  <a:pt x="15489848" y="2675520"/>
                </a:lnTo>
                <a:lnTo>
                  <a:pt x="15489848" y="0"/>
                </a:lnTo>
                <a:lnTo>
                  <a:pt x="0" y="0"/>
                </a:lnTo>
                <a:lnTo>
                  <a:pt x="0" y="267552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3856577" y="9045514"/>
            <a:ext cx="2201466" cy="1142818"/>
            <a:chOff x="0" y="0"/>
            <a:chExt cx="2935288" cy="1523758"/>
          </a:xfrm>
        </p:grpSpPr>
        <p:sp>
          <p:nvSpPr>
            <p:cNvPr id="4" name="Freeform 4"/>
            <p:cNvSpPr/>
            <p:nvPr/>
          </p:nvSpPr>
          <p:spPr>
            <a:xfrm>
              <a:off x="1655091" y="135974"/>
              <a:ext cx="1280196" cy="1387784"/>
            </a:xfrm>
            <a:custGeom>
              <a:avLst/>
              <a:gdLst/>
              <a:ahLst/>
              <a:cxnLst/>
              <a:rect l="l" t="t" r="r" b="b"/>
              <a:pathLst>
                <a:path w="1280196" h="1387784">
                  <a:moveTo>
                    <a:pt x="0" y="0"/>
                  </a:moveTo>
                  <a:lnTo>
                    <a:pt x="1280197" y="0"/>
                  </a:lnTo>
                  <a:lnTo>
                    <a:pt x="1280197" y="1387784"/>
                  </a:lnTo>
                  <a:lnTo>
                    <a:pt x="0" y="1387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975" t="-22445" r="-5358" b="-20220"/>
              </a:stretch>
            </a:blipFill>
          </p:spPr>
        </p:sp>
        <p:sp>
          <p:nvSpPr>
            <p:cNvPr id="5" name="Freeform 5"/>
            <p:cNvSpPr/>
            <p:nvPr/>
          </p:nvSpPr>
          <p:spPr>
            <a:xfrm>
              <a:off x="0" y="0"/>
              <a:ext cx="1655091" cy="1523758"/>
            </a:xfrm>
            <a:custGeom>
              <a:avLst/>
              <a:gdLst/>
              <a:ahLst/>
              <a:cxnLst/>
              <a:rect l="l" t="t" r="r" b="b"/>
              <a:pathLst>
                <a:path w="1655091" h="1523758">
                  <a:moveTo>
                    <a:pt x="0" y="0"/>
                  </a:moveTo>
                  <a:lnTo>
                    <a:pt x="1655091" y="0"/>
                  </a:lnTo>
                  <a:lnTo>
                    <a:pt x="1655091" y="1523758"/>
                  </a:lnTo>
                  <a:lnTo>
                    <a:pt x="0" y="1523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6253" t="-112638" r="-54894" b="-111776"/>
              </a:stretch>
            </a:blipFill>
          </p:spPr>
        </p:sp>
      </p:grpSp>
      <p:sp>
        <p:nvSpPr>
          <p:cNvPr id="6" name="TextBox 6"/>
          <p:cNvSpPr txBox="1"/>
          <p:nvPr/>
        </p:nvSpPr>
        <p:spPr>
          <a:xfrm>
            <a:off x="1028700" y="981075"/>
            <a:ext cx="8115300" cy="9164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220"/>
              </a:lnSpc>
            </a:pPr>
            <a:r>
              <a:rPr lang="en-US" sz="5759" b="1" spc="53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Resultados e Discussões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9491408" y="8944395"/>
            <a:ext cx="9056702" cy="1243937"/>
            <a:chOff x="0" y="0"/>
            <a:chExt cx="12075602" cy="1658583"/>
          </a:xfrm>
        </p:grpSpPr>
        <p:sp>
          <p:nvSpPr>
            <p:cNvPr id="8" name="TextBox 8"/>
            <p:cNvSpPr txBox="1"/>
            <p:nvPr/>
          </p:nvSpPr>
          <p:spPr>
            <a:xfrm>
              <a:off x="0" y="273683"/>
              <a:ext cx="11526609" cy="1384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TECENDO SABERES: INOVAÇÃO, COMUNIDADE E </a:t>
              </a:r>
            </a:p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CONHECIMENTO TRANSFORMADOR</a:t>
              </a:r>
            </a:p>
            <a:p>
              <a:pPr algn="r">
                <a:lnSpc>
                  <a:spcPts val="2653"/>
                </a:lnSpc>
              </a:pPr>
              <a:r>
                <a:rPr lang="en-US" sz="2229" spc="20">
                  <a:solidFill>
                    <a:srgbClr val="AF414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07 de Novembro de 2025</a:t>
              </a:r>
            </a:p>
          </p:txBody>
        </p:sp>
        <p:sp>
          <p:nvSpPr>
            <p:cNvPr id="9" name="AutoShape 9"/>
            <p:cNvSpPr/>
            <p:nvPr/>
          </p:nvSpPr>
          <p:spPr>
            <a:xfrm flipV="1">
              <a:off x="1810751" y="19050"/>
              <a:ext cx="10264804" cy="25400"/>
            </a:xfrm>
            <a:prstGeom prst="line">
              <a:avLst/>
            </a:prstGeom>
            <a:ln w="38100" cap="flat">
              <a:solidFill>
                <a:srgbClr val="D79393"/>
              </a:solidFill>
              <a:prstDash val="solid"/>
              <a:headEnd type="diamond" w="lg" len="lg"/>
              <a:tailEnd type="none" w="sm" len="sm"/>
            </a:ln>
          </p:spPr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512107" flipV="1">
            <a:off x="-2658482" y="8949240"/>
            <a:ext cx="15489848" cy="2675519"/>
          </a:xfrm>
          <a:custGeom>
            <a:avLst/>
            <a:gdLst/>
            <a:ahLst/>
            <a:cxnLst/>
            <a:rect l="l" t="t" r="r" b="b"/>
            <a:pathLst>
              <a:path w="15489848" h="2675519">
                <a:moveTo>
                  <a:pt x="0" y="2675520"/>
                </a:moveTo>
                <a:lnTo>
                  <a:pt x="15489848" y="2675520"/>
                </a:lnTo>
                <a:lnTo>
                  <a:pt x="15489848" y="0"/>
                </a:lnTo>
                <a:lnTo>
                  <a:pt x="0" y="0"/>
                </a:lnTo>
                <a:lnTo>
                  <a:pt x="0" y="267552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3856577" y="9045514"/>
            <a:ext cx="2201466" cy="1142818"/>
            <a:chOff x="0" y="0"/>
            <a:chExt cx="2935288" cy="1523758"/>
          </a:xfrm>
        </p:grpSpPr>
        <p:sp>
          <p:nvSpPr>
            <p:cNvPr id="4" name="Freeform 4"/>
            <p:cNvSpPr/>
            <p:nvPr/>
          </p:nvSpPr>
          <p:spPr>
            <a:xfrm>
              <a:off x="1655091" y="135974"/>
              <a:ext cx="1280196" cy="1387784"/>
            </a:xfrm>
            <a:custGeom>
              <a:avLst/>
              <a:gdLst/>
              <a:ahLst/>
              <a:cxnLst/>
              <a:rect l="l" t="t" r="r" b="b"/>
              <a:pathLst>
                <a:path w="1280196" h="1387784">
                  <a:moveTo>
                    <a:pt x="0" y="0"/>
                  </a:moveTo>
                  <a:lnTo>
                    <a:pt x="1280197" y="0"/>
                  </a:lnTo>
                  <a:lnTo>
                    <a:pt x="1280197" y="1387784"/>
                  </a:lnTo>
                  <a:lnTo>
                    <a:pt x="0" y="1387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975" t="-22445" r="-5358" b="-20220"/>
              </a:stretch>
            </a:blipFill>
          </p:spPr>
        </p:sp>
        <p:sp>
          <p:nvSpPr>
            <p:cNvPr id="5" name="Freeform 5"/>
            <p:cNvSpPr/>
            <p:nvPr/>
          </p:nvSpPr>
          <p:spPr>
            <a:xfrm>
              <a:off x="0" y="0"/>
              <a:ext cx="1655091" cy="1523758"/>
            </a:xfrm>
            <a:custGeom>
              <a:avLst/>
              <a:gdLst/>
              <a:ahLst/>
              <a:cxnLst/>
              <a:rect l="l" t="t" r="r" b="b"/>
              <a:pathLst>
                <a:path w="1655091" h="1523758">
                  <a:moveTo>
                    <a:pt x="0" y="0"/>
                  </a:moveTo>
                  <a:lnTo>
                    <a:pt x="1655091" y="0"/>
                  </a:lnTo>
                  <a:lnTo>
                    <a:pt x="1655091" y="1523758"/>
                  </a:lnTo>
                  <a:lnTo>
                    <a:pt x="0" y="1523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6253" t="-112638" r="-54894" b="-111776"/>
              </a:stretch>
            </a:blipFill>
          </p:spPr>
        </p:sp>
      </p:grpSp>
      <p:sp>
        <p:nvSpPr>
          <p:cNvPr id="6" name="TextBox 6"/>
          <p:cNvSpPr txBox="1"/>
          <p:nvPr/>
        </p:nvSpPr>
        <p:spPr>
          <a:xfrm>
            <a:off x="1028700" y="981075"/>
            <a:ext cx="8115300" cy="9164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220"/>
              </a:lnSpc>
            </a:pPr>
            <a:r>
              <a:rPr lang="en-US" sz="5759" b="1" spc="53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Considerações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9491408" y="8944395"/>
            <a:ext cx="9056702" cy="1243937"/>
            <a:chOff x="0" y="0"/>
            <a:chExt cx="12075602" cy="1658583"/>
          </a:xfrm>
        </p:grpSpPr>
        <p:sp>
          <p:nvSpPr>
            <p:cNvPr id="8" name="TextBox 8"/>
            <p:cNvSpPr txBox="1"/>
            <p:nvPr/>
          </p:nvSpPr>
          <p:spPr>
            <a:xfrm>
              <a:off x="0" y="273683"/>
              <a:ext cx="11526609" cy="1384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TECENDO SABERES: INOVAÇÃO, COMUNIDADE E </a:t>
              </a:r>
            </a:p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CONHECIMENTO TRANSFORMADOR</a:t>
              </a:r>
            </a:p>
            <a:p>
              <a:pPr algn="r">
                <a:lnSpc>
                  <a:spcPts val="2653"/>
                </a:lnSpc>
              </a:pPr>
              <a:r>
                <a:rPr lang="en-US" sz="2229" spc="20">
                  <a:solidFill>
                    <a:srgbClr val="AF414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07 de Novembro de 2025</a:t>
              </a:r>
            </a:p>
          </p:txBody>
        </p:sp>
        <p:sp>
          <p:nvSpPr>
            <p:cNvPr id="9" name="AutoShape 9"/>
            <p:cNvSpPr/>
            <p:nvPr/>
          </p:nvSpPr>
          <p:spPr>
            <a:xfrm flipV="1">
              <a:off x="1810751" y="19050"/>
              <a:ext cx="10264804" cy="25400"/>
            </a:xfrm>
            <a:prstGeom prst="line">
              <a:avLst/>
            </a:prstGeom>
            <a:ln w="38100" cap="flat">
              <a:solidFill>
                <a:srgbClr val="D79393"/>
              </a:solidFill>
              <a:prstDash val="solid"/>
              <a:headEnd type="diamond" w="lg" len="lg"/>
              <a:tailEnd type="none" w="sm" len="sm"/>
            </a:ln>
          </p:spPr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512107" flipV="1">
            <a:off x="-2658482" y="8949240"/>
            <a:ext cx="15489848" cy="2675519"/>
          </a:xfrm>
          <a:custGeom>
            <a:avLst/>
            <a:gdLst/>
            <a:ahLst/>
            <a:cxnLst/>
            <a:rect l="l" t="t" r="r" b="b"/>
            <a:pathLst>
              <a:path w="15489848" h="2675519">
                <a:moveTo>
                  <a:pt x="0" y="2675520"/>
                </a:moveTo>
                <a:lnTo>
                  <a:pt x="15489848" y="2675520"/>
                </a:lnTo>
                <a:lnTo>
                  <a:pt x="15489848" y="0"/>
                </a:lnTo>
                <a:lnTo>
                  <a:pt x="0" y="0"/>
                </a:lnTo>
                <a:lnTo>
                  <a:pt x="0" y="267552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3856577" y="9045514"/>
            <a:ext cx="2201466" cy="1142818"/>
            <a:chOff x="0" y="0"/>
            <a:chExt cx="2935288" cy="1523758"/>
          </a:xfrm>
        </p:grpSpPr>
        <p:sp>
          <p:nvSpPr>
            <p:cNvPr id="4" name="Freeform 4"/>
            <p:cNvSpPr/>
            <p:nvPr/>
          </p:nvSpPr>
          <p:spPr>
            <a:xfrm>
              <a:off x="1655091" y="135974"/>
              <a:ext cx="1280196" cy="1387784"/>
            </a:xfrm>
            <a:custGeom>
              <a:avLst/>
              <a:gdLst/>
              <a:ahLst/>
              <a:cxnLst/>
              <a:rect l="l" t="t" r="r" b="b"/>
              <a:pathLst>
                <a:path w="1280196" h="1387784">
                  <a:moveTo>
                    <a:pt x="0" y="0"/>
                  </a:moveTo>
                  <a:lnTo>
                    <a:pt x="1280197" y="0"/>
                  </a:lnTo>
                  <a:lnTo>
                    <a:pt x="1280197" y="1387784"/>
                  </a:lnTo>
                  <a:lnTo>
                    <a:pt x="0" y="1387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975" t="-22445" r="-5358" b="-20220"/>
              </a:stretch>
            </a:blipFill>
          </p:spPr>
        </p:sp>
        <p:sp>
          <p:nvSpPr>
            <p:cNvPr id="5" name="Freeform 5"/>
            <p:cNvSpPr/>
            <p:nvPr/>
          </p:nvSpPr>
          <p:spPr>
            <a:xfrm>
              <a:off x="0" y="0"/>
              <a:ext cx="1655091" cy="1523758"/>
            </a:xfrm>
            <a:custGeom>
              <a:avLst/>
              <a:gdLst/>
              <a:ahLst/>
              <a:cxnLst/>
              <a:rect l="l" t="t" r="r" b="b"/>
              <a:pathLst>
                <a:path w="1655091" h="1523758">
                  <a:moveTo>
                    <a:pt x="0" y="0"/>
                  </a:moveTo>
                  <a:lnTo>
                    <a:pt x="1655091" y="0"/>
                  </a:lnTo>
                  <a:lnTo>
                    <a:pt x="1655091" y="1523758"/>
                  </a:lnTo>
                  <a:lnTo>
                    <a:pt x="0" y="1523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6253" t="-112638" r="-54894" b="-111776"/>
              </a:stretch>
            </a:blipFill>
          </p:spPr>
        </p:sp>
      </p:grpSp>
      <p:sp>
        <p:nvSpPr>
          <p:cNvPr id="6" name="TextBox 6"/>
          <p:cNvSpPr txBox="1"/>
          <p:nvPr/>
        </p:nvSpPr>
        <p:spPr>
          <a:xfrm>
            <a:off x="1028700" y="981075"/>
            <a:ext cx="9794867" cy="9164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220"/>
              </a:lnSpc>
            </a:pPr>
            <a:r>
              <a:rPr lang="en-US" sz="5759" b="1" spc="53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Agradecimentos (opcional)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9491408" y="8944395"/>
            <a:ext cx="9056702" cy="1243937"/>
            <a:chOff x="0" y="0"/>
            <a:chExt cx="12075602" cy="1658583"/>
          </a:xfrm>
        </p:grpSpPr>
        <p:sp>
          <p:nvSpPr>
            <p:cNvPr id="8" name="TextBox 8"/>
            <p:cNvSpPr txBox="1"/>
            <p:nvPr/>
          </p:nvSpPr>
          <p:spPr>
            <a:xfrm>
              <a:off x="0" y="273683"/>
              <a:ext cx="11526609" cy="1384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TECENDO SABERES: INOVAÇÃO, COMUNIDADE E </a:t>
              </a:r>
            </a:p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CONHECIMENTO TRANSFORMADOR</a:t>
              </a:r>
            </a:p>
            <a:p>
              <a:pPr algn="r">
                <a:lnSpc>
                  <a:spcPts val="2653"/>
                </a:lnSpc>
              </a:pPr>
              <a:r>
                <a:rPr lang="en-US" sz="2229" spc="20">
                  <a:solidFill>
                    <a:srgbClr val="AF414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07 de Novembro de 2025</a:t>
              </a:r>
            </a:p>
          </p:txBody>
        </p:sp>
        <p:sp>
          <p:nvSpPr>
            <p:cNvPr id="9" name="AutoShape 9"/>
            <p:cNvSpPr/>
            <p:nvPr/>
          </p:nvSpPr>
          <p:spPr>
            <a:xfrm flipV="1">
              <a:off x="1810751" y="19050"/>
              <a:ext cx="10264804" cy="25400"/>
            </a:xfrm>
            <a:prstGeom prst="line">
              <a:avLst/>
            </a:prstGeom>
            <a:ln w="38100" cap="flat">
              <a:solidFill>
                <a:srgbClr val="D79393"/>
              </a:solidFill>
              <a:prstDash val="solid"/>
              <a:headEnd type="diamond" w="lg" len="lg"/>
              <a:tailEnd type="none" w="sm" len="sm"/>
            </a:ln>
          </p:spPr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512107" flipV="1">
            <a:off x="-2658482" y="8949240"/>
            <a:ext cx="15489848" cy="2675519"/>
          </a:xfrm>
          <a:custGeom>
            <a:avLst/>
            <a:gdLst/>
            <a:ahLst/>
            <a:cxnLst/>
            <a:rect l="l" t="t" r="r" b="b"/>
            <a:pathLst>
              <a:path w="15489848" h="2675519">
                <a:moveTo>
                  <a:pt x="0" y="2675520"/>
                </a:moveTo>
                <a:lnTo>
                  <a:pt x="15489848" y="2675520"/>
                </a:lnTo>
                <a:lnTo>
                  <a:pt x="15489848" y="0"/>
                </a:lnTo>
                <a:lnTo>
                  <a:pt x="0" y="0"/>
                </a:lnTo>
                <a:lnTo>
                  <a:pt x="0" y="267552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3856577" y="9045514"/>
            <a:ext cx="2201466" cy="1142818"/>
            <a:chOff x="0" y="0"/>
            <a:chExt cx="2935288" cy="1523758"/>
          </a:xfrm>
        </p:grpSpPr>
        <p:sp>
          <p:nvSpPr>
            <p:cNvPr id="4" name="Freeform 4"/>
            <p:cNvSpPr/>
            <p:nvPr/>
          </p:nvSpPr>
          <p:spPr>
            <a:xfrm>
              <a:off x="1655091" y="135974"/>
              <a:ext cx="1280196" cy="1387784"/>
            </a:xfrm>
            <a:custGeom>
              <a:avLst/>
              <a:gdLst/>
              <a:ahLst/>
              <a:cxnLst/>
              <a:rect l="l" t="t" r="r" b="b"/>
              <a:pathLst>
                <a:path w="1280196" h="1387784">
                  <a:moveTo>
                    <a:pt x="0" y="0"/>
                  </a:moveTo>
                  <a:lnTo>
                    <a:pt x="1280197" y="0"/>
                  </a:lnTo>
                  <a:lnTo>
                    <a:pt x="1280197" y="1387784"/>
                  </a:lnTo>
                  <a:lnTo>
                    <a:pt x="0" y="1387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975" t="-22445" r="-5358" b="-20220"/>
              </a:stretch>
            </a:blipFill>
          </p:spPr>
        </p:sp>
        <p:sp>
          <p:nvSpPr>
            <p:cNvPr id="5" name="Freeform 5"/>
            <p:cNvSpPr/>
            <p:nvPr/>
          </p:nvSpPr>
          <p:spPr>
            <a:xfrm>
              <a:off x="0" y="0"/>
              <a:ext cx="1655091" cy="1523758"/>
            </a:xfrm>
            <a:custGeom>
              <a:avLst/>
              <a:gdLst/>
              <a:ahLst/>
              <a:cxnLst/>
              <a:rect l="l" t="t" r="r" b="b"/>
              <a:pathLst>
                <a:path w="1655091" h="1523758">
                  <a:moveTo>
                    <a:pt x="0" y="0"/>
                  </a:moveTo>
                  <a:lnTo>
                    <a:pt x="1655091" y="0"/>
                  </a:lnTo>
                  <a:lnTo>
                    <a:pt x="1655091" y="1523758"/>
                  </a:lnTo>
                  <a:lnTo>
                    <a:pt x="0" y="1523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6253" t="-112638" r="-54894" b="-111776"/>
              </a:stretch>
            </a:blipFill>
          </p:spPr>
        </p:sp>
      </p:grpSp>
      <p:sp>
        <p:nvSpPr>
          <p:cNvPr id="6" name="TextBox 6"/>
          <p:cNvSpPr txBox="1"/>
          <p:nvPr/>
        </p:nvSpPr>
        <p:spPr>
          <a:xfrm>
            <a:off x="1028700" y="981075"/>
            <a:ext cx="9794867" cy="9164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220"/>
              </a:lnSpc>
            </a:pPr>
            <a:r>
              <a:rPr lang="en-US" sz="5759" b="1" spc="53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Referências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9491408" y="8944395"/>
            <a:ext cx="9056702" cy="1243937"/>
            <a:chOff x="0" y="0"/>
            <a:chExt cx="12075602" cy="1658583"/>
          </a:xfrm>
        </p:grpSpPr>
        <p:sp>
          <p:nvSpPr>
            <p:cNvPr id="8" name="TextBox 8"/>
            <p:cNvSpPr txBox="1"/>
            <p:nvPr/>
          </p:nvSpPr>
          <p:spPr>
            <a:xfrm>
              <a:off x="0" y="273683"/>
              <a:ext cx="11526609" cy="1384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TECENDO SABERES: INOVAÇÃO, COMUNIDADE E </a:t>
              </a:r>
            </a:p>
            <a:p>
              <a:pPr algn="r">
                <a:lnSpc>
                  <a:spcPts val="2653"/>
                </a:lnSpc>
              </a:pPr>
              <a:r>
                <a:rPr lang="en-US" sz="2229" b="1" spc="20">
                  <a:solidFill>
                    <a:srgbClr val="AF4141"/>
                  </a:solidFill>
                  <a:latin typeface="Times New Roman Ultra-Bold"/>
                  <a:ea typeface="Times New Roman Ultra-Bold"/>
                  <a:cs typeface="Times New Roman Ultra-Bold"/>
                  <a:sym typeface="Times New Roman Ultra-Bold"/>
                </a:rPr>
                <a:t>CONHECIMENTO TRANSFORMADOR</a:t>
              </a:r>
            </a:p>
            <a:p>
              <a:pPr algn="r">
                <a:lnSpc>
                  <a:spcPts val="2653"/>
                </a:lnSpc>
              </a:pPr>
              <a:r>
                <a:rPr lang="en-US" sz="2229" spc="20">
                  <a:solidFill>
                    <a:srgbClr val="AF414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07 de Novembro de 2025</a:t>
              </a:r>
            </a:p>
          </p:txBody>
        </p:sp>
        <p:sp>
          <p:nvSpPr>
            <p:cNvPr id="9" name="AutoShape 9"/>
            <p:cNvSpPr/>
            <p:nvPr/>
          </p:nvSpPr>
          <p:spPr>
            <a:xfrm flipV="1">
              <a:off x="1810751" y="19050"/>
              <a:ext cx="10264804" cy="25400"/>
            </a:xfrm>
            <a:prstGeom prst="line">
              <a:avLst/>
            </a:prstGeom>
            <a:ln w="38100" cap="flat">
              <a:solidFill>
                <a:srgbClr val="D79393"/>
              </a:solidFill>
              <a:prstDash val="solid"/>
              <a:headEnd type="diamond" w="lg" len="lg"/>
              <a:tailEnd type="none" w="sm" len="sm"/>
            </a:ln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147</Words>
  <Application>Microsoft Office PowerPoint</Application>
  <PresentationFormat>Personalizar</PresentationFormat>
  <Paragraphs>51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Times New Roman Bold</vt:lpstr>
      <vt:lpstr>Times New Roman</vt:lpstr>
      <vt:lpstr>Calibri</vt:lpstr>
      <vt:lpstr>Times New Roman Ultra-Bold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Slides - EPET</dc:title>
  <dc:creator>PETconexões</dc:creator>
  <cp:lastModifiedBy>Pet Conexoes</cp:lastModifiedBy>
  <cp:revision>3</cp:revision>
  <dcterms:created xsi:type="dcterms:W3CDTF">2006-08-16T00:00:00Z</dcterms:created>
  <dcterms:modified xsi:type="dcterms:W3CDTF">2025-09-17T12:26:04Z</dcterms:modified>
  <dc:identifier>DAGU_l1_wZ8</dc:identifier>
</cp:coreProperties>
</file>